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2" r:id="rId11"/>
    <p:sldId id="271" r:id="rId12"/>
    <p:sldId id="273" r:id="rId13"/>
    <p:sldId id="274" r:id="rId14"/>
    <p:sldId id="264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D385E9-E138-4C3E-8CCB-E4D59E83AB3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543B60D6-4598-48BD-9525-86CD571CF51F}">
      <dgm:prSet phldrT="[Text]"/>
      <dgm:spPr/>
      <dgm:t>
        <a:bodyPr/>
        <a:lstStyle/>
        <a:p>
          <a:r>
            <a:rPr lang="en-US" dirty="0" smtClean="0"/>
            <a:t>Egypt’s burial practices</a:t>
          </a:r>
          <a:endParaRPr lang="en-US" dirty="0"/>
        </a:p>
      </dgm:t>
    </dgm:pt>
    <dgm:pt modelId="{86EDA441-87CA-474B-8680-7894A2866147}" type="parTrans" cxnId="{8D5F7A6B-E691-476F-BDB9-CB0213073083}">
      <dgm:prSet/>
      <dgm:spPr/>
      <dgm:t>
        <a:bodyPr/>
        <a:lstStyle/>
        <a:p>
          <a:endParaRPr lang="en-US"/>
        </a:p>
      </dgm:t>
    </dgm:pt>
    <dgm:pt modelId="{76FACE0D-D64E-44FE-A182-615D5ABB774B}" type="sibTrans" cxnId="{8D5F7A6B-E691-476F-BDB9-CB0213073083}">
      <dgm:prSet/>
      <dgm:spPr/>
      <dgm:t>
        <a:bodyPr/>
        <a:lstStyle/>
        <a:p>
          <a:endParaRPr lang="en-US"/>
        </a:p>
      </dgm:t>
    </dgm:pt>
    <dgm:pt modelId="{D11D2727-8D78-4A41-ABD4-64F7D637A034}">
      <dgm:prSet phldrT="[Text]"/>
      <dgm:spPr/>
      <dgm:t>
        <a:bodyPr/>
        <a:lstStyle/>
        <a:p>
          <a:r>
            <a:rPr lang="en-US" dirty="0" smtClean="0"/>
            <a:t>Burial practices of my religion</a:t>
          </a:r>
          <a:endParaRPr lang="en-US" dirty="0"/>
        </a:p>
      </dgm:t>
    </dgm:pt>
    <dgm:pt modelId="{2F8D709D-627E-4C9F-B6D1-BFE9FEEFF203}" type="parTrans" cxnId="{AC5C476B-1C70-48FA-9762-ABF4D84115D6}">
      <dgm:prSet/>
      <dgm:spPr/>
      <dgm:t>
        <a:bodyPr/>
        <a:lstStyle/>
        <a:p>
          <a:endParaRPr lang="en-US"/>
        </a:p>
      </dgm:t>
    </dgm:pt>
    <dgm:pt modelId="{28F0D334-BB1D-4571-AEE5-0CEB53843F0F}" type="sibTrans" cxnId="{AC5C476B-1C70-48FA-9762-ABF4D84115D6}">
      <dgm:prSet/>
      <dgm:spPr/>
      <dgm:t>
        <a:bodyPr/>
        <a:lstStyle/>
        <a:p>
          <a:endParaRPr lang="en-US"/>
        </a:p>
      </dgm:t>
    </dgm:pt>
    <dgm:pt modelId="{AB6650A7-6959-4141-933F-5CBC5D3BE444}" type="pres">
      <dgm:prSet presAssocID="{74D385E9-E138-4C3E-8CCB-E4D59E83AB34}" presName="compositeShape" presStyleCnt="0">
        <dgm:presLayoutVars>
          <dgm:chMax val="7"/>
          <dgm:dir/>
          <dgm:resizeHandles val="exact"/>
        </dgm:presLayoutVars>
      </dgm:prSet>
      <dgm:spPr/>
    </dgm:pt>
    <dgm:pt modelId="{09AACAB5-2B51-4DF9-8A09-5B23980BF732}" type="pres">
      <dgm:prSet presAssocID="{543B60D6-4598-48BD-9525-86CD571CF51F}" presName="circ1" presStyleLbl="vennNode1" presStyleIdx="0" presStyleCnt="2"/>
      <dgm:spPr/>
      <dgm:t>
        <a:bodyPr/>
        <a:lstStyle/>
        <a:p>
          <a:endParaRPr lang="en-US"/>
        </a:p>
      </dgm:t>
    </dgm:pt>
    <dgm:pt modelId="{96445FB7-005E-4ABA-BEFD-0F31869949AB}" type="pres">
      <dgm:prSet presAssocID="{543B60D6-4598-48BD-9525-86CD571CF51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B4A465-51CA-4857-872F-6216B022B0CC}" type="pres">
      <dgm:prSet presAssocID="{D11D2727-8D78-4A41-ABD4-64F7D637A034}" presName="circ2" presStyleLbl="vennNode1" presStyleIdx="1" presStyleCnt="2"/>
      <dgm:spPr/>
      <dgm:t>
        <a:bodyPr/>
        <a:lstStyle/>
        <a:p>
          <a:endParaRPr lang="en-US"/>
        </a:p>
      </dgm:t>
    </dgm:pt>
    <dgm:pt modelId="{5DDA4C8D-BED7-4D95-8FCD-F4CA8C9798B6}" type="pres">
      <dgm:prSet presAssocID="{D11D2727-8D78-4A41-ABD4-64F7D637A03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931D84-69DC-4DCA-8BDE-DCE4E382E1CD}" type="presOf" srcId="{543B60D6-4598-48BD-9525-86CD571CF51F}" destId="{09AACAB5-2B51-4DF9-8A09-5B23980BF732}" srcOrd="0" destOrd="0" presId="urn:microsoft.com/office/officeart/2005/8/layout/venn1"/>
    <dgm:cxn modelId="{8D5F7A6B-E691-476F-BDB9-CB0213073083}" srcId="{74D385E9-E138-4C3E-8CCB-E4D59E83AB34}" destId="{543B60D6-4598-48BD-9525-86CD571CF51F}" srcOrd="0" destOrd="0" parTransId="{86EDA441-87CA-474B-8680-7894A2866147}" sibTransId="{76FACE0D-D64E-44FE-A182-615D5ABB774B}"/>
    <dgm:cxn modelId="{EF70DF28-4C03-4E64-AFA2-7BB8AC04F4DF}" type="presOf" srcId="{D11D2727-8D78-4A41-ABD4-64F7D637A034}" destId="{5DDA4C8D-BED7-4D95-8FCD-F4CA8C9798B6}" srcOrd="1" destOrd="0" presId="urn:microsoft.com/office/officeart/2005/8/layout/venn1"/>
    <dgm:cxn modelId="{C3F366BC-C895-4F25-889E-0D9CE54004EC}" type="presOf" srcId="{D11D2727-8D78-4A41-ABD4-64F7D637A034}" destId="{3BB4A465-51CA-4857-872F-6216B022B0CC}" srcOrd="0" destOrd="0" presId="urn:microsoft.com/office/officeart/2005/8/layout/venn1"/>
    <dgm:cxn modelId="{2D6EED48-67C4-4725-95F3-3B77E9675ADC}" type="presOf" srcId="{74D385E9-E138-4C3E-8CCB-E4D59E83AB34}" destId="{AB6650A7-6959-4141-933F-5CBC5D3BE444}" srcOrd="0" destOrd="0" presId="urn:microsoft.com/office/officeart/2005/8/layout/venn1"/>
    <dgm:cxn modelId="{AC5C476B-1C70-48FA-9762-ABF4D84115D6}" srcId="{74D385E9-E138-4C3E-8CCB-E4D59E83AB34}" destId="{D11D2727-8D78-4A41-ABD4-64F7D637A034}" srcOrd="1" destOrd="0" parTransId="{2F8D709D-627E-4C9F-B6D1-BFE9FEEFF203}" sibTransId="{28F0D334-BB1D-4571-AEE5-0CEB53843F0F}"/>
    <dgm:cxn modelId="{3EC8CFC7-8EED-4175-A88A-8956F643D5FE}" type="presOf" srcId="{543B60D6-4598-48BD-9525-86CD571CF51F}" destId="{96445FB7-005E-4ABA-BEFD-0F31869949AB}" srcOrd="1" destOrd="0" presId="urn:microsoft.com/office/officeart/2005/8/layout/venn1"/>
    <dgm:cxn modelId="{E6C18EDF-FDB4-40D5-85F0-A602DE5DB896}" type="presParOf" srcId="{AB6650A7-6959-4141-933F-5CBC5D3BE444}" destId="{09AACAB5-2B51-4DF9-8A09-5B23980BF732}" srcOrd="0" destOrd="0" presId="urn:microsoft.com/office/officeart/2005/8/layout/venn1"/>
    <dgm:cxn modelId="{6354CB80-0E69-4584-9E53-330B4AEF8990}" type="presParOf" srcId="{AB6650A7-6959-4141-933F-5CBC5D3BE444}" destId="{96445FB7-005E-4ABA-BEFD-0F31869949AB}" srcOrd="1" destOrd="0" presId="urn:microsoft.com/office/officeart/2005/8/layout/venn1"/>
    <dgm:cxn modelId="{0024187D-74F9-4F5A-B757-03F0BB68E9C5}" type="presParOf" srcId="{AB6650A7-6959-4141-933F-5CBC5D3BE444}" destId="{3BB4A465-51CA-4857-872F-6216B022B0CC}" srcOrd="2" destOrd="0" presId="urn:microsoft.com/office/officeart/2005/8/layout/venn1"/>
    <dgm:cxn modelId="{D7E5156C-7C69-4B8A-BE71-B107A81B6AC6}" type="presParOf" srcId="{AB6650A7-6959-4141-933F-5CBC5D3BE444}" destId="{5DDA4C8D-BED7-4D95-8FCD-F4CA8C9798B6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11E256-86F2-4BA8-A0B6-E93A4D8817A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5E7940-CFEA-41B6-9222-518780AA4949}">
      <dgm:prSet phldrT="[Text]"/>
      <dgm:spPr/>
      <dgm:t>
        <a:bodyPr/>
        <a:lstStyle/>
        <a:p>
          <a:r>
            <a:rPr lang="en-US" dirty="0" smtClean="0"/>
            <a:t>Brakes don’t work</a:t>
          </a:r>
          <a:endParaRPr lang="en-US" dirty="0"/>
        </a:p>
      </dgm:t>
    </dgm:pt>
    <dgm:pt modelId="{0888A6D6-DFB7-445F-A592-83AD70C5DD3F}" type="parTrans" cxnId="{E7D1AAE8-4C91-44E9-8F5C-1AB21CC965CA}">
      <dgm:prSet/>
      <dgm:spPr/>
      <dgm:t>
        <a:bodyPr/>
        <a:lstStyle/>
        <a:p>
          <a:endParaRPr lang="en-US"/>
        </a:p>
      </dgm:t>
    </dgm:pt>
    <dgm:pt modelId="{BB46EA1E-2FBE-4923-9F81-7DA400735937}" type="sibTrans" cxnId="{E7D1AAE8-4C91-44E9-8F5C-1AB21CC965CA}">
      <dgm:prSet/>
      <dgm:spPr/>
      <dgm:t>
        <a:bodyPr/>
        <a:lstStyle/>
        <a:p>
          <a:endParaRPr lang="en-US"/>
        </a:p>
      </dgm:t>
    </dgm:pt>
    <dgm:pt modelId="{E2BF2529-D511-476F-877C-770E64ACC21C}">
      <dgm:prSet phldrT="[Text]"/>
      <dgm:spPr/>
      <dgm:t>
        <a:bodyPr/>
        <a:lstStyle/>
        <a:p>
          <a:r>
            <a:rPr lang="en-US" dirty="0" smtClean="0"/>
            <a:t>Bike doesn’t stop</a:t>
          </a:r>
          <a:endParaRPr lang="en-US" dirty="0"/>
        </a:p>
      </dgm:t>
    </dgm:pt>
    <dgm:pt modelId="{C71DA7C6-B6B4-4DE6-A6C5-F8EBB9F0E2D2}" type="parTrans" cxnId="{A92316EE-59A6-4F74-8C65-9FC3CC11737A}">
      <dgm:prSet/>
      <dgm:spPr/>
      <dgm:t>
        <a:bodyPr/>
        <a:lstStyle/>
        <a:p>
          <a:endParaRPr lang="en-US"/>
        </a:p>
      </dgm:t>
    </dgm:pt>
    <dgm:pt modelId="{29E9F970-2698-4FC5-A91E-04A488117A97}" type="sibTrans" cxnId="{A92316EE-59A6-4F74-8C65-9FC3CC11737A}">
      <dgm:prSet/>
      <dgm:spPr/>
      <dgm:t>
        <a:bodyPr/>
        <a:lstStyle/>
        <a:p>
          <a:endParaRPr lang="en-US"/>
        </a:p>
      </dgm:t>
    </dgm:pt>
    <dgm:pt modelId="{8E76F001-CFF5-4170-B03B-6CC4DD6E699E}">
      <dgm:prSet phldrT="[Text]"/>
      <dgm:spPr/>
      <dgm:t>
        <a:bodyPr/>
        <a:lstStyle/>
        <a:p>
          <a:r>
            <a:rPr lang="en-US" dirty="0" smtClean="0"/>
            <a:t>Accident occurs</a:t>
          </a:r>
          <a:endParaRPr lang="en-US" dirty="0"/>
        </a:p>
      </dgm:t>
    </dgm:pt>
    <dgm:pt modelId="{3744C06F-4563-4E27-BE32-6C04F8773EA6}" type="parTrans" cxnId="{4E430607-08D2-47C2-BB5B-C3475D152694}">
      <dgm:prSet/>
      <dgm:spPr/>
      <dgm:t>
        <a:bodyPr/>
        <a:lstStyle/>
        <a:p>
          <a:endParaRPr lang="en-US"/>
        </a:p>
      </dgm:t>
    </dgm:pt>
    <dgm:pt modelId="{8B7B67B6-521B-4FBA-BF53-62B7B1CFB47B}" type="sibTrans" cxnId="{4E430607-08D2-47C2-BB5B-C3475D152694}">
      <dgm:prSet/>
      <dgm:spPr/>
      <dgm:t>
        <a:bodyPr/>
        <a:lstStyle/>
        <a:p>
          <a:endParaRPr lang="en-US"/>
        </a:p>
      </dgm:t>
    </dgm:pt>
    <dgm:pt modelId="{71FD5173-5A88-4A04-9A23-FB0FEDD1CBD1}" type="pres">
      <dgm:prSet presAssocID="{FD11E256-86F2-4BA8-A0B6-E93A4D8817A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CCDA12-4896-4705-AFF8-A3F4788B3CBD}" type="pres">
      <dgm:prSet presAssocID="{885E7940-CFEA-41B6-9222-518780AA494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8946C2-6881-4B7E-AFFA-B24A08673C21}" type="pres">
      <dgm:prSet presAssocID="{BB46EA1E-2FBE-4923-9F81-7DA400735937}" presName="parTxOnlySpace" presStyleCnt="0"/>
      <dgm:spPr/>
    </dgm:pt>
    <dgm:pt modelId="{89EB6245-1514-45E5-B44E-EFBCECCCEAD2}" type="pres">
      <dgm:prSet presAssocID="{E2BF2529-D511-476F-877C-770E64ACC2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C01E7D-0F3A-4C2D-B677-6F9C956728F5}" type="pres">
      <dgm:prSet presAssocID="{29E9F970-2698-4FC5-A91E-04A488117A97}" presName="parTxOnlySpace" presStyleCnt="0"/>
      <dgm:spPr/>
    </dgm:pt>
    <dgm:pt modelId="{FD541DE1-03C9-4635-861B-220713727A56}" type="pres">
      <dgm:prSet presAssocID="{8E76F001-CFF5-4170-B03B-6CC4DD6E699E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D89582-8186-4AE9-B41F-28910B02FFED}" type="presOf" srcId="{885E7940-CFEA-41B6-9222-518780AA4949}" destId="{54CCDA12-4896-4705-AFF8-A3F4788B3CBD}" srcOrd="0" destOrd="0" presId="urn:microsoft.com/office/officeart/2005/8/layout/chevron1"/>
    <dgm:cxn modelId="{A92316EE-59A6-4F74-8C65-9FC3CC11737A}" srcId="{FD11E256-86F2-4BA8-A0B6-E93A4D8817A5}" destId="{E2BF2529-D511-476F-877C-770E64ACC21C}" srcOrd="1" destOrd="0" parTransId="{C71DA7C6-B6B4-4DE6-A6C5-F8EBB9F0E2D2}" sibTransId="{29E9F970-2698-4FC5-A91E-04A488117A97}"/>
    <dgm:cxn modelId="{E7D1AAE8-4C91-44E9-8F5C-1AB21CC965CA}" srcId="{FD11E256-86F2-4BA8-A0B6-E93A4D8817A5}" destId="{885E7940-CFEA-41B6-9222-518780AA4949}" srcOrd="0" destOrd="0" parTransId="{0888A6D6-DFB7-445F-A592-83AD70C5DD3F}" sibTransId="{BB46EA1E-2FBE-4923-9F81-7DA400735937}"/>
    <dgm:cxn modelId="{22A1056E-A063-49C2-A5E3-EA3B7FEEB7DE}" type="presOf" srcId="{E2BF2529-D511-476F-877C-770E64ACC21C}" destId="{89EB6245-1514-45E5-B44E-EFBCECCCEAD2}" srcOrd="0" destOrd="0" presId="urn:microsoft.com/office/officeart/2005/8/layout/chevron1"/>
    <dgm:cxn modelId="{534A09E3-6A74-4FDD-B089-E61AC4F3A6EA}" type="presOf" srcId="{8E76F001-CFF5-4170-B03B-6CC4DD6E699E}" destId="{FD541DE1-03C9-4635-861B-220713727A56}" srcOrd="0" destOrd="0" presId="urn:microsoft.com/office/officeart/2005/8/layout/chevron1"/>
    <dgm:cxn modelId="{B13E089A-B71F-46B5-9796-E29460344496}" type="presOf" srcId="{FD11E256-86F2-4BA8-A0B6-E93A4D8817A5}" destId="{71FD5173-5A88-4A04-9A23-FB0FEDD1CBD1}" srcOrd="0" destOrd="0" presId="urn:microsoft.com/office/officeart/2005/8/layout/chevron1"/>
    <dgm:cxn modelId="{4E430607-08D2-47C2-BB5B-C3475D152694}" srcId="{FD11E256-86F2-4BA8-A0B6-E93A4D8817A5}" destId="{8E76F001-CFF5-4170-B03B-6CC4DD6E699E}" srcOrd="2" destOrd="0" parTransId="{3744C06F-4563-4E27-BE32-6C04F8773EA6}" sibTransId="{8B7B67B6-521B-4FBA-BF53-62B7B1CFB47B}"/>
    <dgm:cxn modelId="{E2062C67-A04C-43A2-961A-38A25A27E538}" type="presParOf" srcId="{71FD5173-5A88-4A04-9A23-FB0FEDD1CBD1}" destId="{54CCDA12-4896-4705-AFF8-A3F4788B3CBD}" srcOrd="0" destOrd="0" presId="urn:microsoft.com/office/officeart/2005/8/layout/chevron1"/>
    <dgm:cxn modelId="{DDD6EC37-C2B0-45C7-A573-CBA49BBD6D18}" type="presParOf" srcId="{71FD5173-5A88-4A04-9A23-FB0FEDD1CBD1}" destId="{A18946C2-6881-4B7E-AFFA-B24A08673C21}" srcOrd="1" destOrd="0" presId="urn:microsoft.com/office/officeart/2005/8/layout/chevron1"/>
    <dgm:cxn modelId="{A0B61F9D-90D5-41B3-BB5A-23CC78A4CFB2}" type="presParOf" srcId="{71FD5173-5A88-4A04-9A23-FB0FEDD1CBD1}" destId="{89EB6245-1514-45E5-B44E-EFBCECCCEAD2}" srcOrd="2" destOrd="0" presId="urn:microsoft.com/office/officeart/2005/8/layout/chevron1"/>
    <dgm:cxn modelId="{DE79F0D9-2906-4D58-93D8-15EC2B569DD0}" type="presParOf" srcId="{71FD5173-5A88-4A04-9A23-FB0FEDD1CBD1}" destId="{A4C01E7D-0F3A-4C2D-B677-6F9C956728F5}" srcOrd="3" destOrd="0" presId="urn:microsoft.com/office/officeart/2005/8/layout/chevron1"/>
    <dgm:cxn modelId="{EE840BF6-5B2F-4BB0-9209-EEED91865ECD}" type="presParOf" srcId="{71FD5173-5A88-4A04-9A23-FB0FEDD1CBD1}" destId="{FD541DE1-03C9-4635-861B-220713727A56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BFD6-5C00-4550-8548-40D80827E257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A341-BA3B-40CA-B29E-0A7A51804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6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BFD6-5C00-4550-8548-40D80827E257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A341-BA3B-40CA-B29E-0A7A51804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BFD6-5C00-4550-8548-40D80827E257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A341-BA3B-40CA-B29E-0A7A51804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7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BFD6-5C00-4550-8548-40D80827E257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A341-BA3B-40CA-B29E-0A7A51804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5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BFD6-5C00-4550-8548-40D80827E257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A341-BA3B-40CA-B29E-0A7A51804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10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BFD6-5C00-4550-8548-40D80827E257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A341-BA3B-40CA-B29E-0A7A51804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5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BFD6-5C00-4550-8548-40D80827E257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A341-BA3B-40CA-B29E-0A7A51804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01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BFD6-5C00-4550-8548-40D80827E257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A341-BA3B-40CA-B29E-0A7A51804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9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BFD6-5C00-4550-8548-40D80827E257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A341-BA3B-40CA-B29E-0A7A51804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66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BFD6-5C00-4550-8548-40D80827E257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A341-BA3B-40CA-B29E-0A7A51804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92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BFD6-5C00-4550-8548-40D80827E257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A341-BA3B-40CA-B29E-0A7A51804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03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8BFD6-5C00-4550-8548-40D80827E257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7A341-BA3B-40CA-B29E-0A7A51804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8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971800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Responding to Text</a:t>
            </a:r>
            <a:br>
              <a:rPr lang="en-US" sz="6000" b="1" dirty="0" smtClean="0"/>
            </a:br>
            <a:r>
              <a:rPr lang="en-US" sz="6000" b="1" dirty="0" smtClean="0"/>
              <a:t>&amp;</a:t>
            </a:r>
            <a:br>
              <a:rPr lang="en-US" sz="6000" b="1" dirty="0" smtClean="0"/>
            </a:br>
            <a:r>
              <a:rPr lang="en-US" sz="6000" b="1" dirty="0" smtClean="0"/>
              <a:t>Informative Writing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219200"/>
          </a:xfrm>
        </p:spPr>
        <p:txBody>
          <a:bodyPr/>
          <a:lstStyle/>
          <a:p>
            <a:r>
              <a:rPr lang="en-US" b="1" dirty="0" smtClean="0"/>
              <a:t>Inman Middle School</a:t>
            </a:r>
          </a:p>
          <a:p>
            <a:r>
              <a:rPr lang="en-US" b="1" dirty="0" smtClean="0"/>
              <a:t>6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 ELA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1720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head\Desktop\School-Days-PPT-Backgrounds-800x6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Descriptive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180" y="1524000"/>
            <a:ext cx="8229600" cy="2209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Descriptive writing paints a picture for the reader.  It uses imagery that appeals to the five senses: taste, smell, touch, sound, and sight.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159" y="3124200"/>
            <a:ext cx="4393642" cy="3391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23260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head\Desktop\School-Days-PPT-Backgrounds-800x6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Cause/Effect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182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Cause/Effect writing shows relationship between events/ideas and their results or consequences.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04647033"/>
              </p:ext>
            </p:extLst>
          </p:nvPr>
        </p:nvGraphicFramePr>
        <p:xfrm>
          <a:off x="1524000" y="3429000"/>
          <a:ext cx="6096000" cy="284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680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head\Desktop\School-Days-PPT-Backgrounds-800x6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Problem/Solution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3384937"/>
            <a:ext cx="2209800" cy="2941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17526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Problem/Solution writing discusses </a:t>
            </a:r>
            <a:r>
              <a:rPr lang="en-US" sz="3200" dirty="0"/>
              <a:t>a problem, and then provides a plan </a:t>
            </a:r>
            <a:endParaRPr lang="en-US" sz="3200" dirty="0" smtClean="0"/>
          </a:p>
          <a:p>
            <a:pPr algn="ctr"/>
            <a:r>
              <a:rPr lang="en-US" sz="3200" dirty="0" smtClean="0"/>
              <a:t>for </a:t>
            </a:r>
            <a:r>
              <a:rPr lang="en-US" sz="3200" dirty="0"/>
              <a:t>its solution.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4545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head\Desktop\School-Days-PPT-Backgrounds-800x6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Chronological Order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Chronological Order is </a:t>
            </a:r>
            <a:r>
              <a:rPr lang="en-US" dirty="0" smtClean="0"/>
              <a:t>when </a:t>
            </a:r>
            <a:r>
              <a:rPr lang="en-US" dirty="0"/>
              <a:t>information in a passage is organized by the time in which each event </a:t>
            </a:r>
            <a:r>
              <a:rPr lang="en-US" dirty="0" smtClean="0"/>
              <a:t>occurs.  </a:t>
            </a:r>
          </a:p>
        </p:txBody>
      </p:sp>
      <p:sp>
        <p:nvSpPr>
          <p:cNvPr id="4" name="Oval 3"/>
          <p:cNvSpPr/>
          <p:nvPr/>
        </p:nvSpPr>
        <p:spPr>
          <a:xfrm>
            <a:off x="5562600" y="2895600"/>
            <a:ext cx="33528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Remember:</a:t>
            </a:r>
          </a:p>
          <a:p>
            <a:pPr algn="ctr"/>
            <a:r>
              <a:rPr lang="en-US" sz="2800" b="1" dirty="0" err="1"/>
              <a:t>Chrono</a:t>
            </a:r>
            <a:r>
              <a:rPr lang="en-US" sz="2800" b="1" dirty="0"/>
              <a:t> = Time</a:t>
            </a:r>
          </a:p>
          <a:p>
            <a:pPr algn="ctr"/>
            <a:r>
              <a:rPr lang="en-US" sz="2800" b="1" dirty="0"/>
              <a:t>Logic = Order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028" y="2895600"/>
            <a:ext cx="2667000" cy="345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0389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head\Desktop\School-Days-PPT-Backgrounds-800x6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533400"/>
            <a:ext cx="8763000" cy="11430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Ways to Develop Your Writing</a:t>
            </a:r>
            <a:endParaRPr lang="en-US" sz="5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Use Transitions</a:t>
            </a:r>
            <a:r>
              <a:rPr lang="en-US" dirty="0" smtClean="0"/>
              <a:t> </a:t>
            </a:r>
            <a:r>
              <a:rPr lang="en-US" dirty="0"/>
              <a:t>- words and phrases such as </a:t>
            </a:r>
            <a:r>
              <a:rPr lang="en-US" b="1" i="1" dirty="0"/>
              <a:t>for example, mainly, and in addition</a:t>
            </a:r>
            <a:r>
              <a:rPr lang="en-US" dirty="0"/>
              <a:t> that connect ideas in writing</a:t>
            </a:r>
            <a:r>
              <a:rPr lang="en-US" dirty="0" smtClean="0"/>
              <a:t>.</a:t>
            </a:r>
          </a:p>
          <a:p>
            <a:r>
              <a:rPr lang="en-US" b="1" u="sng" dirty="0" smtClean="0"/>
              <a:t>Purpose </a:t>
            </a:r>
            <a:r>
              <a:rPr lang="en-US" b="1" u="sng" dirty="0"/>
              <a:t>of transitions</a:t>
            </a:r>
            <a:r>
              <a:rPr lang="en-US" b="1" u="sng" dirty="0" smtClean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Transitions </a:t>
            </a:r>
            <a:r>
              <a:rPr lang="en-US" dirty="0" smtClean="0"/>
              <a:t>connect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ideas </a:t>
            </a:r>
            <a:r>
              <a:rPr lang="en-US" dirty="0"/>
              <a:t>and make text </a:t>
            </a:r>
            <a:r>
              <a:rPr lang="en-US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easier </a:t>
            </a:r>
            <a:r>
              <a:rPr lang="en-US" dirty="0"/>
              <a:t>to understand.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Use Precise </a:t>
            </a:r>
            <a:r>
              <a:rPr lang="en-US" b="1" u="sng" dirty="0"/>
              <a:t>language</a:t>
            </a:r>
            <a:r>
              <a:rPr lang="en-US" dirty="0"/>
              <a:t>: words that make a description as clear and sharp as </a:t>
            </a:r>
            <a:r>
              <a:rPr lang="en-US" dirty="0" smtClean="0"/>
              <a:t>possible.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 Ex. “Wild </a:t>
            </a:r>
            <a:r>
              <a:rPr lang="en-US" sz="2400" dirty="0"/>
              <a:t>behavior </a:t>
            </a:r>
            <a:r>
              <a:rPr lang="en-US" sz="2400" dirty="0" smtClean="0"/>
              <a:t>and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 fiery </a:t>
            </a:r>
            <a:r>
              <a:rPr lang="en-US" sz="2400" dirty="0"/>
              <a:t>temper” </a:t>
            </a:r>
            <a:r>
              <a:rPr lang="en-US" sz="2400" dirty="0" smtClean="0"/>
              <a:t>instead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/>
              <a:t>of “bad attitude”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 Ex. “Sling</a:t>
            </a:r>
            <a:r>
              <a:rPr lang="en-US" sz="2400" dirty="0"/>
              <a:t>” instead </a:t>
            </a:r>
            <a:r>
              <a:rPr lang="en-US" sz="2400" dirty="0" smtClean="0"/>
              <a:t>of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 “throw</a:t>
            </a:r>
            <a:r>
              <a:rPr lang="en-US" sz="2400" dirty="0"/>
              <a:t>”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7683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ahead\Desktop\School-Days-PPT-Backgrounds-800x6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882288"/>
              </p:ext>
            </p:extLst>
          </p:nvPr>
        </p:nvGraphicFramePr>
        <p:xfrm>
          <a:off x="457200" y="304800"/>
          <a:ext cx="8287328" cy="6066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9530"/>
                <a:gridCol w="6157798"/>
              </a:tblGrid>
              <a:tr h="593651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Transitional</a:t>
                      </a:r>
                      <a:r>
                        <a:rPr lang="en-US" sz="3600" baseline="0" dirty="0" smtClean="0"/>
                        <a:t> Words and Phrases</a:t>
                      </a:r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3242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Compare/ Contrast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also, however, on the other hand, although, in the same way, similarly, another, like, too, but, likewise, unlike, moreover,</a:t>
                      </a:r>
                      <a:r>
                        <a:rPr lang="en-US" sz="2000" baseline="0" dirty="0" smtClean="0"/>
                        <a:t> yet</a:t>
                      </a:r>
                      <a:endParaRPr lang="en-US" sz="2000" dirty="0"/>
                    </a:p>
                  </a:txBody>
                  <a:tcPr/>
                </a:tc>
              </a:tr>
              <a:tr h="103242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Cause/</a:t>
                      </a:r>
                    </a:p>
                    <a:p>
                      <a:r>
                        <a:rPr lang="en-US" sz="2000" baseline="0" dirty="0" smtClean="0"/>
                        <a:t>Effect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as a result, consequently, so, because, since, therefore</a:t>
                      </a:r>
                      <a:endParaRPr lang="en-US" sz="2000" dirty="0"/>
                    </a:p>
                  </a:txBody>
                  <a:tcPr/>
                </a:tc>
              </a:tr>
              <a:tr h="129646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about, finally, often, after, first, second, soon,</a:t>
                      </a:r>
                      <a:r>
                        <a:rPr lang="en-US" sz="2000" baseline="0" dirty="0" smtClean="0"/>
                        <a:t> then, at last, immediately, thereafter, before, later, until, during, meanwhile, when, eventually, next, while</a:t>
                      </a:r>
                      <a:endParaRPr lang="en-US" sz="2000" dirty="0"/>
                    </a:p>
                  </a:txBody>
                  <a:tcPr/>
                </a:tc>
              </a:tr>
              <a:tr h="1032421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above, beneath, into, across, beside, near, among, between, next, around, by,</a:t>
                      </a:r>
                      <a:r>
                        <a:rPr lang="en-US" sz="2000" baseline="0" dirty="0" smtClean="0"/>
                        <a:t> over, before, down, behind, under, below</a:t>
                      </a:r>
                      <a:endParaRPr lang="en-US" sz="2000" dirty="0"/>
                    </a:p>
                  </a:txBody>
                  <a:tcPr/>
                </a:tc>
              </a:tr>
              <a:tr h="1032421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for</a:t>
                      </a:r>
                      <a:r>
                        <a:rPr lang="en-US" sz="2000" baseline="0" dirty="0" smtClean="0"/>
                        <a:t> example, for instance, in fact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56011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head\Desktop\School-Days-PPT-Backgrounds-800x6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29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F.E.A.R.S. and C.U.P.S.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24000"/>
            <a:ext cx="7543800" cy="4525963"/>
          </a:xfrm>
        </p:spPr>
        <p:txBody>
          <a:bodyPr>
            <a:noAutofit/>
          </a:bodyPr>
          <a:lstStyle/>
          <a:p>
            <a:r>
              <a:rPr lang="en-US" sz="2700" b="1" dirty="0" smtClean="0"/>
              <a:t>F </a:t>
            </a:r>
            <a:r>
              <a:rPr lang="en-US" sz="2700" dirty="0" smtClean="0"/>
              <a:t>– Facts from the text</a:t>
            </a:r>
          </a:p>
          <a:p>
            <a:r>
              <a:rPr lang="en-US" sz="2700" b="1" dirty="0" smtClean="0"/>
              <a:t>E</a:t>
            </a:r>
            <a:r>
              <a:rPr lang="en-US" sz="2700" dirty="0" smtClean="0"/>
              <a:t> – Examples to support the text</a:t>
            </a:r>
          </a:p>
          <a:p>
            <a:r>
              <a:rPr lang="en-US" sz="2700" b="1" dirty="0" smtClean="0"/>
              <a:t>A</a:t>
            </a:r>
            <a:r>
              <a:rPr lang="en-US" sz="2700" dirty="0" smtClean="0"/>
              <a:t> - Anecdotes or personal stories</a:t>
            </a:r>
          </a:p>
          <a:p>
            <a:r>
              <a:rPr lang="en-US" sz="2700" b="1" dirty="0" smtClean="0"/>
              <a:t>R</a:t>
            </a:r>
            <a:r>
              <a:rPr lang="en-US" sz="2700" dirty="0" smtClean="0"/>
              <a:t> – Rhetorical questions to promote thought </a:t>
            </a:r>
          </a:p>
          <a:p>
            <a:r>
              <a:rPr lang="en-US" sz="2700" b="1" dirty="0" smtClean="0"/>
              <a:t>S </a:t>
            </a:r>
            <a:r>
              <a:rPr lang="en-US" sz="2700" dirty="0" smtClean="0"/>
              <a:t>– Statistics </a:t>
            </a:r>
          </a:p>
          <a:p>
            <a:endParaRPr lang="en-US" sz="2700" dirty="0"/>
          </a:p>
          <a:p>
            <a:r>
              <a:rPr lang="en-US" sz="2700" b="1" dirty="0" smtClean="0"/>
              <a:t>C</a:t>
            </a:r>
            <a:r>
              <a:rPr lang="en-US" sz="2700" dirty="0" smtClean="0"/>
              <a:t> – Capitalization</a:t>
            </a:r>
          </a:p>
          <a:p>
            <a:r>
              <a:rPr lang="en-US" sz="2700" b="1" dirty="0" smtClean="0"/>
              <a:t>U</a:t>
            </a:r>
            <a:r>
              <a:rPr lang="en-US" sz="2700" dirty="0" smtClean="0"/>
              <a:t> – Usage and Grammar</a:t>
            </a:r>
          </a:p>
          <a:p>
            <a:r>
              <a:rPr lang="en-US" sz="2700" b="1" dirty="0" smtClean="0"/>
              <a:t>P</a:t>
            </a:r>
            <a:r>
              <a:rPr lang="en-US" sz="2700" dirty="0" smtClean="0"/>
              <a:t> – Punctuation</a:t>
            </a:r>
          </a:p>
          <a:p>
            <a:r>
              <a:rPr lang="en-US" sz="2700" b="1" dirty="0" smtClean="0"/>
              <a:t>S</a:t>
            </a:r>
            <a:r>
              <a:rPr lang="en-US" sz="2700" dirty="0" smtClean="0"/>
              <a:t> - Spelling</a:t>
            </a:r>
            <a:endParaRPr lang="en-US" sz="27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9930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head\Desktop\School-Days-PPT-Backgrounds-800x6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ahead\AppData\Local\Microsoft\Windows\Temporary Internet Files\Content.IE5\YWM84Z04\writing_clipart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6692" y="1477612"/>
            <a:ext cx="2504610" cy="2425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C:\Users\ahead\AppData\Local\Microsoft\Windows\Temporary Internet Files\Content.IE5\OOOD9KDC\Writing_Notebooks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34" y="304800"/>
            <a:ext cx="2514600" cy="231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C:\Users\ahead\AppData\Local\Microsoft\Windows\Temporary Internet Files\Content.IE5\552ID1OB\Creative_Writing_ClipArt[1].bm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707243"/>
            <a:ext cx="4080327" cy="1974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C:\Users\ahead\AppData\Local\Microsoft\Windows\Temporary Internet Files\Content.IE5\VB7URYJ2\writing-clip-art[1]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34" y="2839904"/>
            <a:ext cx="2235200" cy="229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81570" y="854745"/>
            <a:ext cx="37551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You are now ready to </a:t>
            </a:r>
            <a:r>
              <a:rPr lang="en-US" sz="3600" b="1" dirty="0" smtClean="0"/>
              <a:t>R.A.C.E.</a:t>
            </a:r>
            <a:r>
              <a:rPr lang="en-US" sz="3600" dirty="0" smtClean="0"/>
              <a:t> to the finish line of writing with the correct </a:t>
            </a:r>
            <a:r>
              <a:rPr lang="en-US" sz="3600" b="1" dirty="0" smtClean="0"/>
              <a:t>F.E.A.R.S.</a:t>
            </a:r>
            <a:r>
              <a:rPr lang="en-US" sz="3600" dirty="0" smtClean="0"/>
              <a:t> holding your victory </a:t>
            </a:r>
            <a:r>
              <a:rPr lang="en-US" sz="3600" b="1" dirty="0" smtClean="0"/>
              <a:t>C.U.P.S.</a:t>
            </a:r>
            <a:r>
              <a:rPr lang="en-US" sz="3600" dirty="0" smtClean="0"/>
              <a:t>!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2746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066800"/>
            <a:ext cx="4271963" cy="437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6631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How do I respond to text?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2743200"/>
          </a:xfrm>
        </p:spPr>
        <p:txBody>
          <a:bodyPr/>
          <a:lstStyle/>
          <a:p>
            <a:r>
              <a:rPr lang="en-US" sz="4400" b="1" dirty="0" smtClean="0"/>
              <a:t>R.A.C.E.</a:t>
            </a:r>
          </a:p>
          <a:p>
            <a:pPr marL="0" indent="0">
              <a:buNone/>
            </a:pPr>
            <a:r>
              <a:rPr lang="en-US" b="1" dirty="0" smtClean="0"/>
              <a:t>RACE</a:t>
            </a:r>
            <a:r>
              <a:rPr lang="en-US" dirty="0" smtClean="0"/>
              <a:t>, an acronym, is a simple writing strategy that can help you develop more thoughtful and thorough responses to writing prompts.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3497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head\Desktop\School-Days-PPT-Backgrounds-800x6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8000" b="1" dirty="0" smtClean="0"/>
              <a:t>R</a:t>
            </a:r>
            <a:r>
              <a:rPr lang="en-US" sz="6600" dirty="0" smtClean="0"/>
              <a:t>.A.C.E.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b="1" dirty="0" smtClean="0"/>
              <a:t>RESTATE</a:t>
            </a:r>
            <a:r>
              <a:rPr lang="en-US" dirty="0" smtClean="0"/>
              <a:t> –restate the question in the form of a topic sentence using key words.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purpose of the </a:t>
            </a:r>
            <a:r>
              <a:rPr lang="en-US" dirty="0" smtClean="0"/>
              <a:t>topic </a:t>
            </a:r>
            <a:r>
              <a:rPr lang="en-US" dirty="0"/>
              <a:t>sentence is to make it clear to your reader what you are talking about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- Add </a:t>
            </a:r>
            <a:r>
              <a:rPr lang="en-US" dirty="0" smtClean="0"/>
              <a:t>interesting </a:t>
            </a:r>
            <a:r>
              <a:rPr lang="en-US" dirty="0"/>
              <a:t>details about the topic </a:t>
            </a:r>
            <a:r>
              <a:rPr lang="en-US" dirty="0" smtClean="0"/>
              <a:t>to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</a:t>
            </a:r>
            <a:r>
              <a:rPr lang="en-US" dirty="0"/>
              <a:t>grab the reader’s attention.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4034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head\Desktop\School-Days-PPT-Backgrounds-800x6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R.</a:t>
            </a:r>
            <a:r>
              <a:rPr lang="en-US" sz="8000" b="1" dirty="0" smtClean="0"/>
              <a:t>A</a:t>
            </a:r>
            <a:r>
              <a:rPr lang="en-US" sz="6600" dirty="0" smtClean="0"/>
              <a:t>.C.E.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ANSWER</a:t>
            </a:r>
            <a:r>
              <a:rPr lang="en-US" dirty="0" smtClean="0"/>
              <a:t> –answer ALL parts of the question.  Your answer becomes your thesis statement.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purpose of the thesis statement and topic sentence is to make it clear to your reader what you are talking about.</a:t>
            </a:r>
          </a:p>
          <a:p>
            <a:pPr marL="0" indent="0">
              <a:buNone/>
            </a:pPr>
            <a:r>
              <a:rPr lang="en-US" dirty="0" smtClean="0"/>
              <a:t>  - A </a:t>
            </a:r>
            <a:r>
              <a:rPr lang="en-US" dirty="0"/>
              <a:t>thesis statement is the main idea of the overall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writing </a:t>
            </a:r>
            <a:r>
              <a:rPr lang="en-US" dirty="0"/>
              <a:t>piece.</a:t>
            </a:r>
          </a:p>
          <a:p>
            <a:pPr marL="0" indent="0">
              <a:buNone/>
            </a:pPr>
            <a:r>
              <a:rPr lang="en-US" dirty="0" smtClean="0"/>
              <a:t>  - The </a:t>
            </a:r>
            <a:r>
              <a:rPr lang="en-US" dirty="0"/>
              <a:t>thesis should be stated in the </a:t>
            </a:r>
            <a:r>
              <a:rPr lang="en-US" dirty="0" smtClean="0"/>
              <a:t>introduction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and </a:t>
            </a:r>
            <a:r>
              <a:rPr lang="en-US" dirty="0"/>
              <a:t>restated in the conclusion.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928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head\Desktop\School-Days-PPT-Backgrounds-800x6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R.A.</a:t>
            </a:r>
            <a:r>
              <a:rPr lang="en-US" sz="8800" b="1" dirty="0" smtClean="0"/>
              <a:t>C</a:t>
            </a:r>
            <a:r>
              <a:rPr lang="en-US" sz="6600" dirty="0" smtClean="0"/>
              <a:t>.E.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229600" cy="3429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CITE</a:t>
            </a:r>
            <a:r>
              <a:rPr lang="en-US" dirty="0" smtClean="0"/>
              <a:t> –</a:t>
            </a:r>
            <a:r>
              <a:rPr lang="en-US" i="1" dirty="0" smtClean="0"/>
              <a:t>cite</a:t>
            </a:r>
            <a:r>
              <a:rPr lang="en-US" dirty="0" smtClean="0"/>
              <a:t> examples from the text that support your answer.  Also, </a:t>
            </a:r>
            <a:r>
              <a:rPr lang="en-US" i="1" dirty="0" smtClean="0"/>
              <a:t>clarify</a:t>
            </a:r>
            <a:r>
              <a:rPr lang="en-US" dirty="0" smtClean="0"/>
              <a:t> your examples.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Use examples from text, graphs, data, or pictures. 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1610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head\Desktop\School-Days-PPT-Backgrounds-800x6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R.A.C.</a:t>
            </a:r>
            <a:r>
              <a:rPr lang="en-US" sz="8000" b="1" dirty="0" smtClean="0"/>
              <a:t>E</a:t>
            </a:r>
            <a:r>
              <a:rPr lang="en-US" sz="6000" dirty="0" smtClean="0"/>
              <a:t>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8229600" cy="3352800"/>
          </a:xfrm>
        </p:spPr>
        <p:txBody>
          <a:bodyPr/>
          <a:lstStyle/>
          <a:p>
            <a:r>
              <a:rPr lang="en-US" b="1" dirty="0" smtClean="0"/>
              <a:t>EXPLAIN</a:t>
            </a:r>
            <a:r>
              <a:rPr lang="en-US" dirty="0" smtClean="0"/>
              <a:t> – explain how the evidence supports the answer or connects to another text.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Extend your thinking. Make a connection to yourself, another text or the world.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5262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head\Desktop\School-Days-PPT-Backgrounds-800x6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Informational Texts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38600" cy="4525963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Compare/Contrast 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Descriptive </a:t>
            </a:r>
          </a:p>
          <a:p>
            <a:endParaRPr lang="en-US" sz="2400" b="1" dirty="0"/>
          </a:p>
          <a:p>
            <a:r>
              <a:rPr lang="en-US" sz="2400" b="1" dirty="0" smtClean="0"/>
              <a:t>Cause/Effect</a:t>
            </a:r>
          </a:p>
          <a:p>
            <a:endParaRPr lang="en-US" sz="2400" b="1" dirty="0"/>
          </a:p>
          <a:p>
            <a:r>
              <a:rPr lang="en-US" sz="2400" b="1" dirty="0" smtClean="0"/>
              <a:t>Problem/Solution 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Chronological Order</a:t>
            </a:r>
            <a:endParaRPr lang="en-US" sz="2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038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This text structure shows comparisons between similarities of information or a contrast between differences.</a:t>
            </a:r>
          </a:p>
          <a:p>
            <a:r>
              <a:rPr lang="en-US" dirty="0" smtClean="0"/>
              <a:t>This text structure provides detailed description of an event or situation.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shows causes for events and then the effects that occur.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This text structure sets up a problem and its solution.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This text structure places things in a sequence or in time order.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3327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head\Desktop\School-Days-PPT-Backgrounds-800x6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28700" y="685800"/>
            <a:ext cx="7086600" cy="10668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Comparison/Contrast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28700" y="1676400"/>
            <a:ext cx="7086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   Comparison/contrast </a:t>
            </a:r>
            <a:r>
              <a:rPr lang="en-US" dirty="0"/>
              <a:t>points out similarities and differences in two </a:t>
            </a:r>
            <a:r>
              <a:rPr lang="en-US" dirty="0" smtClean="0"/>
              <a:t>topics.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09198756"/>
              </p:ext>
            </p:extLst>
          </p:nvPr>
        </p:nvGraphicFramePr>
        <p:xfrm>
          <a:off x="1524000" y="2590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2019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707</Words>
  <Application>Microsoft Office PowerPoint</Application>
  <PresentationFormat>On-screen Show (4:3)</PresentationFormat>
  <Paragraphs>103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Responding to Text &amp; Informative Writing</vt:lpstr>
      <vt:lpstr>PowerPoint Presentation</vt:lpstr>
      <vt:lpstr>How do I respond to text?</vt:lpstr>
      <vt:lpstr>R.A.C.E.</vt:lpstr>
      <vt:lpstr>R.A.C.E.</vt:lpstr>
      <vt:lpstr>R.A.C.E.</vt:lpstr>
      <vt:lpstr>R.A.C.E.</vt:lpstr>
      <vt:lpstr>Informational Texts</vt:lpstr>
      <vt:lpstr>Comparison/Contrast</vt:lpstr>
      <vt:lpstr>Descriptive</vt:lpstr>
      <vt:lpstr>Cause/Effect</vt:lpstr>
      <vt:lpstr>Problem/Solution</vt:lpstr>
      <vt:lpstr>Chronological Order</vt:lpstr>
      <vt:lpstr>Ways to Develop Your Writing</vt:lpstr>
      <vt:lpstr>PowerPoint Presentation</vt:lpstr>
      <vt:lpstr>F.E.A.R.S. and C.U.P.S.</vt:lpstr>
      <vt:lpstr>PowerPoint Presentation</vt:lpstr>
    </vt:vector>
  </TitlesOfParts>
  <Company>Atlanta Public Schools-.IT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Informative Writing &amp; The Writing Process</dc:title>
  <dc:creator>Head, Ann</dc:creator>
  <cp:lastModifiedBy>Mitchell, Tiffany</cp:lastModifiedBy>
  <cp:revision>33</cp:revision>
  <dcterms:created xsi:type="dcterms:W3CDTF">2016-08-19T20:41:46Z</dcterms:created>
  <dcterms:modified xsi:type="dcterms:W3CDTF">2016-08-24T14:21:30Z</dcterms:modified>
</cp:coreProperties>
</file>